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29"/>
  </p:notesMasterIdLst>
  <p:handoutMasterIdLst>
    <p:handoutMasterId r:id="rId30"/>
  </p:handout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3" r:id="rId19"/>
    <p:sldId id="274" r:id="rId20"/>
    <p:sldId id="278" r:id="rId21"/>
    <p:sldId id="276" r:id="rId22"/>
    <p:sldId id="277" r:id="rId23"/>
    <p:sldId id="279" r:id="rId24"/>
    <p:sldId id="280" r:id="rId25"/>
    <p:sldId id="281" r:id="rId26"/>
    <p:sldId id="282" r:id="rId27"/>
    <p:sldId id="283" r:id="rId28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191" autoAdjust="0"/>
    <p:restoredTop sz="94660"/>
  </p:normalViewPr>
  <p:slideViewPr>
    <p:cSldViewPr snapToGrid="0">
      <p:cViewPr>
        <p:scale>
          <a:sx n="100" d="100"/>
          <a:sy n="100" d="100"/>
        </p:scale>
        <p:origin x="-1596" y="-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86"/>
    </p:cViewPr>
  </p:sorterViewPr>
  <p:notesViewPr>
    <p:cSldViewPr snapToGrid="0">
      <p:cViewPr varScale="1">
        <p:scale>
          <a:sx n="57" d="100"/>
          <a:sy n="57" d="100"/>
        </p:scale>
        <p:origin x="8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Sheet1!$B$2:$B$7</c:f>
              <c:numCache>
                <c:formatCode>_("$"* #,##0.00_);_("$"* \(#,##0.00\);_("$"* "-"??_);_(@_)</c:formatCode>
                <c:ptCount val="6"/>
                <c:pt idx="0">
                  <c:v>1232.1000000000001</c:v>
                </c:pt>
                <c:pt idx="1">
                  <c:v>1293.3000000000002</c:v>
                </c:pt>
                <c:pt idx="2">
                  <c:v>1467</c:v>
                </c:pt>
                <c:pt idx="3">
                  <c:v>1839.5999999999997</c:v>
                </c:pt>
                <c:pt idx="4">
                  <c:v>754.19999999999993</c:v>
                </c:pt>
                <c:pt idx="5">
                  <c:v>6586.2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D0-4BCC-AD3F-F8310672D42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Sheet1!$C$2:$C$7</c:f>
              <c:numCache>
                <c:formatCode>_("$"* #,##0.00_);_("$"* \(#,##0.00\);_("$"* "-"??_);_(@_)</c:formatCode>
                <c:ptCount val="6"/>
                <c:pt idx="0">
                  <c:v>1052.1000000000001</c:v>
                </c:pt>
                <c:pt idx="1">
                  <c:v>714.6</c:v>
                </c:pt>
                <c:pt idx="2">
                  <c:v>1188</c:v>
                </c:pt>
                <c:pt idx="3">
                  <c:v>1904.3999999999996</c:v>
                </c:pt>
                <c:pt idx="4">
                  <c:v>1045.8</c:v>
                </c:pt>
                <c:pt idx="5">
                  <c:v>5904.9000000000005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D0-4BCC-AD3F-F8310672D42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Mar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Sheet1!$D$2:$D$7</c:f>
              <c:numCache>
                <c:formatCode>_("$"* #,##0.00_);_("$"* \(#,##0.00\);_("$"* "-"??_);_(@_)</c:formatCode>
                <c:ptCount val="6"/>
                <c:pt idx="0">
                  <c:v>561.6</c:v>
                </c:pt>
                <c:pt idx="1">
                  <c:v>299.69999999999993</c:v>
                </c:pt>
                <c:pt idx="2">
                  <c:v>1846.7999999999997</c:v>
                </c:pt>
                <c:pt idx="3">
                  <c:v>1744.1999999999998</c:v>
                </c:pt>
                <c:pt idx="4">
                  <c:v>1606.4999999999995</c:v>
                </c:pt>
                <c:pt idx="5">
                  <c:v>6058.7999999999993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D0-4BCC-AD3F-F8310672D42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Apr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Sheet1!$E$2:$E$7</c:f>
              <c:numCache>
                <c:formatCode>_("$"* #,##0.00_);_("$"* \(#,##0.00\);_("$"* "-"??_);_(@_)</c:formatCode>
                <c:ptCount val="6"/>
                <c:pt idx="0">
                  <c:v>689.4</c:v>
                </c:pt>
                <c:pt idx="1">
                  <c:v>961.19999999999993</c:v>
                </c:pt>
                <c:pt idx="2">
                  <c:v>718.19999999999993</c:v>
                </c:pt>
                <c:pt idx="3">
                  <c:v>2736.9</c:v>
                </c:pt>
                <c:pt idx="4">
                  <c:v>2118.6</c:v>
                </c:pt>
                <c:pt idx="5">
                  <c:v>7224.2999999999993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4D0-4BCC-AD3F-F8310672D42C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Sheet1!$F$2:$F$7</c:f>
              <c:numCache>
                <c:formatCode>_("$"* #,##0.00_);_("$"* \(#,##0.00\);_("$"* "-"??_);_(@_)</c:formatCode>
                <c:ptCount val="6"/>
                <c:pt idx="0">
                  <c:v>1409.3999999999999</c:v>
                </c:pt>
                <c:pt idx="1">
                  <c:v>1119.5999999999999</c:v>
                </c:pt>
                <c:pt idx="2">
                  <c:v>1734.3</c:v>
                </c:pt>
                <c:pt idx="3">
                  <c:v>1960.1999999999998</c:v>
                </c:pt>
                <c:pt idx="4">
                  <c:v>2254.4999999999995</c:v>
                </c:pt>
                <c:pt idx="5">
                  <c:v>8478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D0-4BCC-AD3F-F8310672D42C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Jun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Sheet1!$G$2:$G$7</c:f>
              <c:numCache>
                <c:formatCode>_("$"* #,##0.00_);_("$"* \(#,##0.00\);_("$"* "-"??_);_(@_)</c:formatCode>
                <c:ptCount val="6"/>
                <c:pt idx="0">
                  <c:v>992.7</c:v>
                </c:pt>
                <c:pt idx="1">
                  <c:v>1189.8</c:v>
                </c:pt>
                <c:pt idx="2">
                  <c:v>878.4</c:v>
                </c:pt>
                <c:pt idx="3">
                  <c:v>1206</c:v>
                </c:pt>
                <c:pt idx="4">
                  <c:v>1592.0999999999997</c:v>
                </c:pt>
                <c:pt idx="5">
                  <c:v>5858.9999999999991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4D0-4BCC-AD3F-F8310672D42C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Jul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Sheet1!$H$2:$H$7</c:f>
              <c:numCache>
                <c:formatCode>_("$"* #,##0.00_);_("$"* \(#,##0.00\);_("$"* "-"??_);_(@_)</c:formatCode>
                <c:ptCount val="6"/>
                <c:pt idx="0">
                  <c:v>567</c:v>
                </c:pt>
                <c:pt idx="1">
                  <c:v>1225.8</c:v>
                </c:pt>
                <c:pt idx="2">
                  <c:v>888.29999999999984</c:v>
                </c:pt>
                <c:pt idx="3">
                  <c:v>1828.8</c:v>
                </c:pt>
                <c:pt idx="4">
                  <c:v>3591</c:v>
                </c:pt>
                <c:pt idx="5">
                  <c:v>8100.9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4D0-4BCC-AD3F-F8310672D42C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Aug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Sheet1!$I$2:$I$7</c:f>
              <c:numCache>
                <c:formatCode>_("$"* #,##0.00_);_("$"* \(#,##0.00\);_("$"* "-"??_);_(@_)</c:formatCode>
                <c:ptCount val="6"/>
                <c:pt idx="0">
                  <c:v>670.49999999999989</c:v>
                </c:pt>
                <c:pt idx="1">
                  <c:v>963</c:v>
                </c:pt>
                <c:pt idx="2">
                  <c:v>1544.3999999999999</c:v>
                </c:pt>
                <c:pt idx="3">
                  <c:v>808.19999999999982</c:v>
                </c:pt>
                <c:pt idx="4">
                  <c:v>2973.6</c:v>
                </c:pt>
                <c:pt idx="5">
                  <c:v>6959.6999999999989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4D0-4BCC-AD3F-F8310672D42C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Sep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Sheet1!$J$2:$J$7</c:f>
              <c:numCache>
                <c:formatCode>_("$"* #,##0.00_);_("$"* \(#,##0.00\);_("$"* "-"??_);_(@_)</c:formatCode>
                <c:ptCount val="6"/>
                <c:pt idx="0">
                  <c:v>833.39999999999986</c:v>
                </c:pt>
                <c:pt idx="1">
                  <c:v>855</c:v>
                </c:pt>
                <c:pt idx="2">
                  <c:v>1091.6999999999998</c:v>
                </c:pt>
                <c:pt idx="3">
                  <c:v>2141.1</c:v>
                </c:pt>
                <c:pt idx="4">
                  <c:v>444.59999999999997</c:v>
                </c:pt>
                <c:pt idx="5">
                  <c:v>5365.7999999999993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4D0-4BCC-AD3F-F8310672D42C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Oct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Sheet1!$K$2:$K$7</c:f>
              <c:numCache>
                <c:formatCode>_("$"* #,##0.00_);_("$"* \(#,##0.00\);_("$"* "-"??_);_(@_)</c:formatCode>
                <c:ptCount val="6"/>
                <c:pt idx="0">
                  <c:v>381.59999999999997</c:v>
                </c:pt>
                <c:pt idx="1">
                  <c:v>1241.0999999999999</c:v>
                </c:pt>
                <c:pt idx="2">
                  <c:v>1500.3</c:v>
                </c:pt>
                <c:pt idx="3">
                  <c:v>2594.6999999999998</c:v>
                </c:pt>
                <c:pt idx="4">
                  <c:v>1164.5999999999997</c:v>
                </c:pt>
                <c:pt idx="5">
                  <c:v>6882.2999999999993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4D0-4BCC-AD3F-F8310672D42C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Nov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Sheet1!$L$2:$L$7</c:f>
              <c:numCache>
                <c:formatCode>_("$"* #,##0.00_);_("$"* \(#,##0.00\);_("$"* "-"??_);_(@_)</c:formatCode>
                <c:ptCount val="6"/>
                <c:pt idx="0">
                  <c:v>444.6</c:v>
                </c:pt>
                <c:pt idx="1">
                  <c:v>1291.5</c:v>
                </c:pt>
                <c:pt idx="2">
                  <c:v>2015.0999999999997</c:v>
                </c:pt>
                <c:pt idx="3">
                  <c:v>2427.2999999999997</c:v>
                </c:pt>
                <c:pt idx="4">
                  <c:v>1001.6999999999999</c:v>
                </c:pt>
                <c:pt idx="5">
                  <c:v>7180.2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4D0-4BCC-AD3F-F8310672D42C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Dec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Daniels</c:v>
                </c:pt>
                <c:pt idx="1">
                  <c:v>Franklin</c:v>
                </c:pt>
                <c:pt idx="2">
                  <c:v>Hernandez</c:v>
                </c:pt>
                <c:pt idx="3">
                  <c:v>Lloyd</c:v>
                </c:pt>
                <c:pt idx="4">
                  <c:v>McCanney</c:v>
                </c:pt>
                <c:pt idx="5">
                  <c:v>Totals</c:v>
                </c:pt>
              </c:strCache>
            </c:strRef>
          </c:cat>
          <c:val>
            <c:numRef>
              <c:f>Sheet1!$M$2:$M$7</c:f>
              <c:numCache>
                <c:formatCode>_("$"* #,##0.00_);_("$"* \(#,##0.00\);_("$"* "-"??_);_(@_)</c:formatCode>
                <c:ptCount val="6"/>
                <c:pt idx="0">
                  <c:v>372.59999999999997</c:v>
                </c:pt>
                <c:pt idx="1">
                  <c:v>1384.1999999999998</c:v>
                </c:pt>
                <c:pt idx="2">
                  <c:v>727.19999999999993</c:v>
                </c:pt>
                <c:pt idx="3">
                  <c:v>2200.5</c:v>
                </c:pt>
                <c:pt idx="4">
                  <c:v>1520.1</c:v>
                </c:pt>
                <c:pt idx="5">
                  <c:v>6204.6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4D0-4BCC-AD3F-F8310672D4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663401664"/>
        <c:axId val="-1663407648"/>
      </c:barChart>
      <c:catAx>
        <c:axId val="-166340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63407648"/>
        <c:crosses val="autoZero"/>
        <c:auto val="1"/>
        <c:lblAlgn val="ctr"/>
        <c:lblOffset val="100"/>
        <c:noMultiLvlLbl val="0"/>
      </c:catAx>
      <c:valAx>
        <c:axId val="-166340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.00_);_(&quot;$&quot;* \(#,##0.0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66340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6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r">
              <a:defRPr sz="1200"/>
            </a:lvl1pPr>
          </a:lstStyle>
          <a:p>
            <a:fld id="{F4B75D22-9FE6-4B1E-8D6E-9F7605AFFC14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6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r">
              <a:defRPr sz="1200"/>
            </a:lvl1pPr>
          </a:lstStyle>
          <a:p>
            <a:fld id="{8FA1F97B-CB2C-4470-981E-1DCC16221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44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9780"/>
          </a:xfrm>
          <a:prstGeom prst="rect">
            <a:avLst/>
          </a:prstGeom>
        </p:spPr>
        <p:txBody>
          <a:bodyPr vert="horz" lIns="93925" tIns="46962" rIns="93925" bIns="46962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0250" y="1169988"/>
            <a:ext cx="561657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25" tIns="46962" rIns="93925" bIns="469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1"/>
            <a:ext cx="5661660" cy="3686711"/>
          </a:xfrm>
          <a:prstGeom prst="rect">
            <a:avLst/>
          </a:prstGeom>
        </p:spPr>
        <p:txBody>
          <a:bodyPr vert="horz" lIns="93925" tIns="46962" rIns="93925" bIns="469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8"/>
            <a:ext cx="3066733" cy="469779"/>
          </a:xfrm>
          <a:prstGeom prst="rect">
            <a:avLst/>
          </a:prstGeom>
        </p:spPr>
        <p:txBody>
          <a:bodyPr vert="horz" lIns="93925" tIns="46962" rIns="93925" bIns="46962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09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35E3-A08A-4704-B820-EBCE90A93432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5169-5636-4A17-B858-317A8C4B7DE8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47A0-8761-42D5-8637-1CDAAF1D78A4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53A7-67FD-4B58-8F19-2A5279566A99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722C-41CC-40C0-AE60-814B15D98FD0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1B06-B0A4-40F0-91CF-0DE0EC868B1A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FEAF-FC9F-4F05-9418-EDDC788849B9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5A7B-DF47-4289-8CE2-BFB5F198C422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4C7-2BD9-41B3-8497-A566ED8EDDA0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8211-867D-491C-9BF0-8E018D7D8BEC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29E1-E6D7-4BD3-A992-6A8DE6FEC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1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F6B2-2C3F-4DA6-8908-2CCE37768B1D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BBE3-B98B-4A26-A65D-4C89F55F6A9F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9EC-BDE4-4CB3-BC58-1E10D5B0A72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2D65-7B3D-4D1D-99A8-8B846494268C}" type="datetime5">
              <a:rPr lang="en-US" smtClean="0"/>
              <a:t>25-May-16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AEF3-6B7D-4A43-A9CC-A0540BC9672D}" type="datetime5">
              <a:rPr lang="en-US" smtClean="0"/>
              <a:t>25-May-16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E9A4-F572-4B38-AF33-8E3959EE922D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B427-8E38-4BCB-9C71-98B37802BE4A}" type="datetime5">
              <a:rPr lang="en-US" smtClean="0"/>
              <a:t>25-May-16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75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6862" y="643277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DD185B-5B5B-4BC4-9017-76078DDFB983}" type="datetime5">
              <a:rPr lang="en-US" smtClean="0"/>
              <a:t>25-May-16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5799" y="6432772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32" y="5271260"/>
            <a:ext cx="2380110" cy="1586740"/>
          </a:xfrm>
          <a:prstGeom prst="roundRect">
            <a:avLst>
              <a:gd name="adj" fmla="val 8594"/>
            </a:avLst>
          </a:prstGeom>
          <a:blipFill dpi="0" rotWithShape="1">
            <a:blip r:embed="rId22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381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  <p:sldLayoutId id="2147483792" r:id="rId18"/>
  </p:sldLayoutIdLst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597C4-0001-41EE-99D9-04EB1DC6CF93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1525" y="2538066"/>
            <a:ext cx="9548949" cy="2543089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595-EA94-45FF-BFA8-1886B3C729BA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1323" y="2618521"/>
            <a:ext cx="9529354" cy="2389897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58B2-A06C-4983-8435-3E1181FC08C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8463" y="2444251"/>
            <a:ext cx="9575074" cy="315645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0EFD-F76B-4BDC-AF85-8BAEBB9E2F3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2779431"/>
            <a:ext cx="9601200" cy="2249768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6AC2-C4F4-4D43-B104-F1F9224B6E43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01932" y="2498579"/>
            <a:ext cx="9588136" cy="2374757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94E-C79E-4898-A2A3-E6559D5FC2E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4183" y="2214694"/>
            <a:ext cx="9483634" cy="3447693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1BC8-92E3-409F-B44C-778AF2315B58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1120" y="2214694"/>
            <a:ext cx="9509760" cy="3299548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6EC2-22D8-4661-B4DE-F8A4928E52A2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3588" y="843440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The top five green coffee producers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2015 sales by rep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The Top Five Green Coffee Producers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87401353"/>
              </p:ext>
            </p:extLst>
          </p:nvPr>
        </p:nvGraphicFramePr>
        <p:xfrm>
          <a:off x="2420466" y="1892562"/>
          <a:ext cx="7412027" cy="3350767"/>
        </p:xfrm>
        <a:graphic>
          <a:graphicData uri="http://schemas.openxmlformats.org/drawingml/2006/table">
            <a:tbl>
              <a:tblPr firstRow="1" firstCol="1" lastRow="1" bandRow="1">
                <a:tableStyleId>{D03447BB-5D67-496B-8E87-E561075AD55C}</a:tableStyleId>
              </a:tblPr>
              <a:tblGrid>
                <a:gridCol w="1575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9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7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Millions of tons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Brazil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Vietnam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Indonesia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Colombia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68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9272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1" y="721614"/>
            <a:ext cx="10058400" cy="145075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7" y="2432144"/>
            <a:ext cx="75091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Our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Our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</a:t>
            </a:r>
            <a:r>
              <a:rPr lang="en-US" sz="3600" dirty="0" smtClean="0">
                <a:hlinkClick r:id="rId4" action="ppaction://hlinksldjump"/>
              </a:rPr>
              <a:t>Sales Report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1506-07AA-473F-9830-CE9483776601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Sales by rep and month</a:t>
            </a:r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53931403"/>
              </p:ext>
            </p:extLst>
          </p:nvPr>
        </p:nvGraphicFramePr>
        <p:xfrm>
          <a:off x="524741" y="2123485"/>
          <a:ext cx="11142518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83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1332413" y="1914768"/>
            <a:ext cx="8281850" cy="344788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49979" y="1959428"/>
            <a:ext cx="8085907" cy="402336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25-May-16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28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kern="1400" baseline="0" smtClean="0">
                <a:solidFill>
                  <a:srgbClr val="17365D"/>
                </a:solidFill>
                <a:latin typeface="Mangal"/>
              </a:rPr>
              <a:t>History of coffee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365F91"/>
                </a:solidFill>
                <a:latin typeface="Mangal"/>
              </a:rPr>
              <a:t>Origins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Etymology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First use</a:t>
            </a:r>
          </a:p>
        </p:txBody>
      </p:sp>
    </p:spTree>
    <p:extLst>
      <p:ext uri="{BB962C8B-B14F-4D97-AF65-F5344CB8AC3E}">
        <p14:creationId xmlns:p14="http://schemas.microsoft.com/office/powerpoint/2010/main" val="259758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cap="none" baseline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angal"/>
              </a:rPr>
              <a:t>History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Europe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Austria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England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France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Germany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Netherlands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Americas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Asia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India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Japan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South Korea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Indonesia</a:t>
            </a:r>
          </a:p>
        </p:txBody>
      </p:sp>
    </p:spTree>
    <p:extLst>
      <p:ext uri="{BB962C8B-B14F-4D97-AF65-F5344CB8AC3E}">
        <p14:creationId xmlns:p14="http://schemas.microsoft.com/office/powerpoint/2010/main" val="202025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9562-004D-465D-9324-7B5713C446A2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129E1-E6D7-4BD3-A992-6A8DE6FEC6C0}" type="slidenum">
              <a:rPr lang="en-US" smtClean="0"/>
              <a:t>27</a:t>
            </a:fld>
            <a:endParaRPr lang="en-US"/>
          </a:p>
        </p:txBody>
      </p:sp>
      <p:graphicFrame>
        <p:nvGraphicFramePr>
          <p:cNvPr id="7" name="Object 6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0306087"/>
              </p:ext>
            </p:extLst>
          </p:nvPr>
        </p:nvGraphicFramePr>
        <p:xfrm>
          <a:off x="5638800" y="304165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ackager Shell Object" showAsIcon="1" r:id="rId3" imgW="914400" imgH="771480" progId="Package">
                  <p:embed/>
                </p:oleObj>
              </mc:Choice>
              <mc:Fallback>
                <p:oleObj name="Packager Shell Object" showAsIcon="1" r:id="rId3" imgW="91440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8800" y="304165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722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210B-42E1-4902-9F21-48237A408036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44B0-427B-4E00-8102-07037DB5BBDE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4DEB-9E75-4FD0-A9D2-79154504D58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774C-DC3D-464B-9A5B-335097555679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7E80-348F-4CCF-ABC1-EAD4D8488486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21626" y="2607524"/>
            <a:ext cx="7948748" cy="2193076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491-991C-4A14-9318-6822E55854CD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25287" y="2327872"/>
            <a:ext cx="8141425" cy="3148137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580A8-11FC-49E5-83C1-FCA2B32ED9CC}" type="datetime5">
              <a:rPr lang="en-US" smtClean="0"/>
              <a:t>25-May-16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5000">
        <p14:reveal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19959</TotalTime>
  <Words>1205</Words>
  <Application>Microsoft Office PowerPoint</Application>
  <PresentationFormat>Widescreen</PresentationFormat>
  <Paragraphs>203</Paragraphs>
  <Slides>27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Courier New</vt:lpstr>
      <vt:lpstr>Garamond</vt:lpstr>
      <vt:lpstr>Mangal</vt:lpstr>
      <vt:lpstr>Tw Cen MT</vt:lpstr>
      <vt:lpstr>Droplet</vt:lpstr>
      <vt:lpstr>Package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  <vt:lpstr>Java Tucana Sales Report</vt:lpstr>
      <vt:lpstr>The Top Five Green Coffee Producers</vt:lpstr>
      <vt:lpstr>2015 Sales by rep and month</vt:lpstr>
      <vt:lpstr>Future prospects</vt:lpstr>
      <vt:lpstr>Future prospects</vt:lpstr>
      <vt:lpstr>PowerPoint Presentation</vt:lpstr>
      <vt:lpstr>History of coffee</vt:lpstr>
      <vt:lpstr>Origins</vt:lpstr>
      <vt:lpstr>History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103</cp:revision>
  <cp:lastPrinted>2016-02-14T16:11:41Z</cp:lastPrinted>
  <dcterms:created xsi:type="dcterms:W3CDTF">2015-12-07T16:34:37Z</dcterms:created>
  <dcterms:modified xsi:type="dcterms:W3CDTF">2016-05-26T02:17:08Z</dcterms:modified>
</cp:coreProperties>
</file>